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yne"/>
      <p:regular r:id="rId15"/>
    </p:embeddedFont>
    <p:embeddedFont>
      <p:font typeface="Syne"/>
      <p:regular r:id="rId16"/>
    </p:embeddedFont>
    <p:embeddedFont>
      <p:font typeface="Arimo"/>
      <p:regular r:id="rId17"/>
    </p:embeddedFont>
    <p:embeddedFont>
      <p:font typeface="Arimo"/>
      <p:regular r:id="rId18"/>
    </p:embeddedFont>
    <p:embeddedFont>
      <p:font typeface="Arimo"/>
      <p:regular r:id="rId19"/>
    </p:embeddedFont>
    <p:embeddedFont>
      <p:font typeface="Arim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437" y="1636514"/>
            <a:ext cx="7415927" cy="3006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850"/>
              </a:lnSpc>
              <a:buNone/>
            </a:pPr>
            <a:r>
              <a:rPr lang="en-US" sz="63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JUnit 5: A Nova Era de Testes em Java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6350437" y="5012888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 JUnit 5 representa uma evolução significativa na área de testes unitários para Java. Lançado após duas décadas de aprimoramentos, ele oferece uma abordagem modular e flexível para testes.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860" y="975955"/>
            <a:ext cx="7574280" cy="13192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História e Propósito do JUnit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105972" y="2631519"/>
            <a:ext cx="30480" cy="4622006"/>
          </a:xfrm>
          <a:prstGeom prst="roundRect">
            <a:avLst>
              <a:gd name="adj" fmla="val 110362"/>
            </a:avLst>
          </a:prstGeom>
          <a:solidFill>
            <a:srgbClr val="44426B"/>
          </a:solidFill>
          <a:ln/>
        </p:spPr>
      </p:sp>
      <p:sp>
        <p:nvSpPr>
          <p:cNvPr id="5" name="Shape 2"/>
          <p:cNvSpPr/>
          <p:nvPr/>
        </p:nvSpPr>
        <p:spPr>
          <a:xfrm>
            <a:off x="1342965" y="3120628"/>
            <a:ext cx="784860" cy="30480"/>
          </a:xfrm>
          <a:prstGeom prst="roundRect">
            <a:avLst>
              <a:gd name="adj" fmla="val 110362"/>
            </a:avLst>
          </a:prstGeom>
          <a:solidFill>
            <a:srgbClr val="44426B"/>
          </a:solidFill>
          <a:ln/>
        </p:spPr>
      </p:sp>
      <p:sp>
        <p:nvSpPr>
          <p:cNvPr id="6" name="Shape 3"/>
          <p:cNvSpPr/>
          <p:nvPr/>
        </p:nvSpPr>
        <p:spPr>
          <a:xfrm>
            <a:off x="868978" y="2883694"/>
            <a:ext cx="504468" cy="504468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7" name="Text 4"/>
          <p:cNvSpPr/>
          <p:nvPr/>
        </p:nvSpPr>
        <p:spPr>
          <a:xfrm>
            <a:off x="1059478" y="2977634"/>
            <a:ext cx="123468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354580" y="2855714"/>
            <a:ext cx="2638187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1997: Nascimento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354580" y="3320058"/>
            <a:ext cx="6004560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JUnit é lançado, revolucionando testes unitários em Java.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42965" y="4616410"/>
            <a:ext cx="784860" cy="30480"/>
          </a:xfrm>
          <a:prstGeom prst="roundRect">
            <a:avLst>
              <a:gd name="adj" fmla="val 110362"/>
            </a:avLst>
          </a:prstGeom>
          <a:solidFill>
            <a:srgbClr val="44426B"/>
          </a:solidFill>
          <a:ln/>
        </p:spPr>
      </p:sp>
      <p:sp>
        <p:nvSpPr>
          <p:cNvPr id="11" name="Shape 8"/>
          <p:cNvSpPr/>
          <p:nvPr/>
        </p:nvSpPr>
        <p:spPr>
          <a:xfrm>
            <a:off x="868978" y="4379476"/>
            <a:ext cx="504468" cy="504468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2" name="Text 9"/>
          <p:cNvSpPr/>
          <p:nvPr/>
        </p:nvSpPr>
        <p:spPr>
          <a:xfrm>
            <a:off x="1022449" y="4473416"/>
            <a:ext cx="197525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354580" y="4351496"/>
            <a:ext cx="2638187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2006: JUnit 4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354580" y="4815840"/>
            <a:ext cx="6004560" cy="3588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Introdução de anotações, simplificando a criação de testes.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42965" y="6112193"/>
            <a:ext cx="784860" cy="30480"/>
          </a:xfrm>
          <a:prstGeom prst="roundRect">
            <a:avLst>
              <a:gd name="adj" fmla="val 110362"/>
            </a:avLst>
          </a:prstGeom>
          <a:solidFill>
            <a:srgbClr val="44426B"/>
          </a:solidFill>
          <a:ln/>
        </p:spPr>
      </p:sp>
      <p:sp>
        <p:nvSpPr>
          <p:cNvPr id="16" name="Shape 13"/>
          <p:cNvSpPr/>
          <p:nvPr/>
        </p:nvSpPr>
        <p:spPr>
          <a:xfrm>
            <a:off x="868978" y="5875258"/>
            <a:ext cx="504468" cy="504468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</p:sp>
      <p:sp>
        <p:nvSpPr>
          <p:cNvPr id="17" name="Text 14"/>
          <p:cNvSpPr/>
          <p:nvPr/>
        </p:nvSpPr>
        <p:spPr>
          <a:xfrm>
            <a:off x="1019711" y="5969198"/>
            <a:ext cx="20288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354580" y="5847278"/>
            <a:ext cx="2638187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2017: JUnit 5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354580" y="6311622"/>
            <a:ext cx="6004560" cy="7177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Reescrita completa, focando em modularidade e extensibilidade.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434590"/>
            <a:ext cx="9837420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Arquitetura Modular do JUnit 5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77773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JUnit Platform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968693" y="4387691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Base para execução de testes na JVM. Integra-se com IDEs e ferramentas de build.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407462" y="377773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JUnit Jupiter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5407462" y="4387691"/>
            <a:ext cx="38289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Novo modelo de programação para escrever testes. Suporta Java 8+ e lambdas.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46231" y="3777734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JUnit Vintage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9846231" y="4387691"/>
            <a:ext cx="382893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Fornece compatibilidade com testes JUnit 3 e 4 existentes.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1625" y="858203"/>
            <a:ext cx="7453551" cy="1420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Novas Anotações e Recursos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331625" y="2912745"/>
            <a:ext cx="543401" cy="543401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6536769" y="3013948"/>
            <a:ext cx="132993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16485" y="2912745"/>
            <a:ext cx="4378166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@BeforeEach e @AfterEach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16485" y="3412688"/>
            <a:ext cx="6668691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Executam código antes e depois de cada teste, respectivamente.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6331625" y="4698802"/>
            <a:ext cx="543401" cy="543401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9" name="Text 6"/>
          <p:cNvSpPr/>
          <p:nvPr/>
        </p:nvSpPr>
        <p:spPr>
          <a:xfrm>
            <a:off x="6496883" y="4800005"/>
            <a:ext cx="212765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116485" y="4698802"/>
            <a:ext cx="3505914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@BeforeAll e @AfterAll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116485" y="5198745"/>
            <a:ext cx="6668691" cy="386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Executam código uma vez antes e depois de todos os testes.</a:t>
            </a:r>
            <a:endParaRPr lang="en-US" sz="1900" dirty="0"/>
          </a:p>
        </p:txBody>
      </p:sp>
      <p:sp>
        <p:nvSpPr>
          <p:cNvPr id="12" name="Shape 9"/>
          <p:cNvSpPr/>
          <p:nvPr/>
        </p:nvSpPr>
        <p:spPr>
          <a:xfrm>
            <a:off x="6331625" y="6098381"/>
            <a:ext cx="543401" cy="543401"/>
          </a:xfrm>
          <a:prstGeom prst="roundRect">
            <a:avLst>
              <a:gd name="adj" fmla="val 6667"/>
            </a:avLst>
          </a:prstGeom>
          <a:solidFill>
            <a:srgbClr val="2B2952"/>
          </a:solidFill>
          <a:ln/>
        </p:spPr>
      </p:sp>
      <p:sp>
        <p:nvSpPr>
          <p:cNvPr id="13" name="Text 10"/>
          <p:cNvSpPr/>
          <p:nvPr/>
        </p:nvSpPr>
        <p:spPr>
          <a:xfrm>
            <a:off x="6494026" y="6199584"/>
            <a:ext cx="218599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16485" y="6098381"/>
            <a:ext cx="2841308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@DisplayName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16485" y="6598325"/>
            <a:ext cx="6668691" cy="7729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Permite definir nomes personalizados para testes, melhorando a legibilidade dos relatórios.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68693" y="4014668"/>
            <a:ext cx="9076015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Suporte a Lambda e Java 8+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968693" y="5110996"/>
            <a:ext cx="4066461" cy="2190036"/>
          </a:xfrm>
          <a:prstGeom prst="roundRect">
            <a:avLst>
              <a:gd name="adj" fmla="val 1691"/>
            </a:avLst>
          </a:prstGeom>
          <a:solidFill>
            <a:srgbClr val="2B2952"/>
          </a:solidFill>
          <a:ln/>
        </p:spPr>
      </p:sp>
      <p:sp>
        <p:nvSpPr>
          <p:cNvPr id="5" name="Text 2"/>
          <p:cNvSpPr/>
          <p:nvPr/>
        </p:nvSpPr>
        <p:spPr>
          <a:xfrm>
            <a:off x="1215509" y="5357813"/>
            <a:ext cx="341626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Assertivas Dinâmicas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1215509" y="5869067"/>
            <a:ext cx="357282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Uso de lambdas para criar assertivas mais flexíveis e expressivas.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81970" y="5110996"/>
            <a:ext cx="4066461" cy="2190036"/>
          </a:xfrm>
          <a:prstGeom prst="roundRect">
            <a:avLst>
              <a:gd name="adj" fmla="val 1691"/>
            </a:avLst>
          </a:prstGeom>
          <a:solidFill>
            <a:srgbClr val="2B2952"/>
          </a:solidFill>
          <a:ln/>
        </p:spPr>
      </p:sp>
      <p:sp>
        <p:nvSpPr>
          <p:cNvPr id="8" name="Text 5"/>
          <p:cNvSpPr/>
          <p:nvPr/>
        </p:nvSpPr>
        <p:spPr>
          <a:xfrm>
            <a:off x="5528786" y="5357813"/>
            <a:ext cx="3572828" cy="726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Testes Parametrizados</a:t>
            </a:r>
            <a:endParaRPr lang="en-US" sz="2250" dirty="0"/>
          </a:p>
        </p:txBody>
      </p:sp>
      <p:sp>
        <p:nvSpPr>
          <p:cNvPr id="9" name="Text 6"/>
          <p:cNvSpPr/>
          <p:nvPr/>
        </p:nvSpPr>
        <p:spPr>
          <a:xfrm>
            <a:off x="5528786" y="6232208"/>
            <a:ext cx="3572828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Facilita a criação de testes com múltiplos conjuntos de dados.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9595247" y="5110996"/>
            <a:ext cx="4066461" cy="2190036"/>
          </a:xfrm>
          <a:prstGeom prst="roundRect">
            <a:avLst>
              <a:gd name="adj" fmla="val 1691"/>
            </a:avLst>
          </a:prstGeom>
          <a:solidFill>
            <a:srgbClr val="2B2952"/>
          </a:solidFill>
          <a:ln/>
        </p:spPr>
      </p:sp>
      <p:sp>
        <p:nvSpPr>
          <p:cNvPr id="11" name="Text 8"/>
          <p:cNvSpPr/>
          <p:nvPr/>
        </p:nvSpPr>
        <p:spPr>
          <a:xfrm>
            <a:off x="9842063" y="5357813"/>
            <a:ext cx="3114556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Interface Funcional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9842063" y="5869067"/>
            <a:ext cx="357282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Melhor integração com métodos de interface funcional do Java 8+.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985242"/>
            <a:ext cx="7415927" cy="1452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JUnit 5 vs Outras Ferramentas</a:t>
            </a:r>
            <a:endParaRPr lang="en-US" sz="4550" dirty="0"/>
          </a:p>
        </p:txBody>
      </p:sp>
      <p:sp>
        <p:nvSpPr>
          <p:cNvPr id="4" name="Shape 1"/>
          <p:cNvSpPr/>
          <p:nvPr/>
        </p:nvSpPr>
        <p:spPr>
          <a:xfrm>
            <a:off x="864037" y="2807613"/>
            <a:ext cx="7415927" cy="4436745"/>
          </a:xfrm>
          <a:prstGeom prst="roundRect">
            <a:avLst>
              <a:gd name="adj" fmla="val 835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79277" y="2822853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26927" y="2978587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Ferramenta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3591997" y="2978587"/>
            <a:ext cx="196000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Foco Principal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053257" y="2978587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Integração com JUnit 5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879277" y="3924419"/>
            <a:ext cx="738461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26927" y="4080153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TestNG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3591997" y="4080153"/>
            <a:ext cx="196000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Testes de integração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6053257" y="4080153"/>
            <a:ext cx="196381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Possível, mas menos comum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879277" y="5025985"/>
            <a:ext cx="738461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126927" y="5181719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Mockito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3591997" y="5181719"/>
            <a:ext cx="196000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Simulação de objetos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053257" y="5181719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Excelente</a:t>
            </a:r>
            <a:endParaRPr lang="en-US" sz="1900" dirty="0"/>
          </a:p>
        </p:txBody>
      </p:sp>
      <p:sp>
        <p:nvSpPr>
          <p:cNvPr id="17" name="Shape 14"/>
          <p:cNvSpPr/>
          <p:nvPr/>
        </p:nvSpPr>
        <p:spPr>
          <a:xfrm>
            <a:off x="879277" y="6127552"/>
            <a:ext cx="738461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126927" y="6283285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AssertJ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3591997" y="6283285"/>
            <a:ext cx="196000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Assertivas fluentes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6053257" y="6283285"/>
            <a:ext cx="196381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Perfeita</a:t>
            </a:r>
            <a:endParaRPr lang="en-US" sz="1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8906" y="605314"/>
            <a:ext cx="6040993" cy="646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Vantagens do JUnit 5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906" y="1580912"/>
            <a:ext cx="549116" cy="54911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8906" y="2349698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Modularidade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8906" y="2804517"/>
            <a:ext cx="76061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Arquitetura flexível permite extensões e personalizações.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06" y="3815001"/>
            <a:ext cx="549116" cy="5491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8906" y="4583787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Comunidade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768906" y="5038606"/>
            <a:ext cx="76061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Amplo suporte e recursos disponíveis para desenvolvedores.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906" y="6049089"/>
            <a:ext cx="549116" cy="5491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8906" y="6817876"/>
            <a:ext cx="2584490" cy="323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Integração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68906" y="7272695"/>
            <a:ext cx="7606189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Compatibilidade com ferramentas de CI/CD e IDEs populares.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7331" y="941784"/>
            <a:ext cx="7494032" cy="656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Desafios e Considerações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331" y="1932742"/>
            <a:ext cx="1115616" cy="17849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17631" y="2155865"/>
            <a:ext cx="3226713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Curva de Aprendizado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717631" y="2617827"/>
            <a:ext cx="6131838" cy="356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 modularidade pode ser complexa para iniciantes.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331" y="3717727"/>
            <a:ext cx="1115616" cy="17849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17631" y="3940850"/>
            <a:ext cx="2624971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Testes Paralelos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717631" y="4402812"/>
            <a:ext cx="613183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Menos eficiente que TestNG em gerenciamento de threads em larga escala.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331" y="5502712"/>
            <a:ext cx="1115616" cy="17849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17631" y="5725835"/>
            <a:ext cx="3466028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Integração com Legado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717631" y="6187797"/>
            <a:ext cx="6131838" cy="7138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Pode requerer ajustes em projetos que usam versões anteriores do JUnit.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2024-10-29T22:02:59Z</dcterms:created>
  <dcterms:modified xsi:type="dcterms:W3CDTF">2024-10-29T22:02:59Z</dcterms:modified>
</cp:coreProperties>
</file>